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79" r:id="rId5"/>
    <p:sldId id="259" r:id="rId6"/>
    <p:sldId id="280" r:id="rId7"/>
    <p:sldId id="281" r:id="rId8"/>
    <p:sldId id="282" r:id="rId9"/>
    <p:sldId id="284" r:id="rId10"/>
    <p:sldId id="283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ire Grulick" initials="CG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D8C9"/>
    <a:srgbClr val="FCFEFC"/>
    <a:srgbClr val="CCF0DF"/>
    <a:srgbClr val="B9DDCC"/>
    <a:srgbClr val="A8C8B6"/>
    <a:srgbClr val="C7D5CB"/>
    <a:srgbClr val="CCF5D0"/>
    <a:srgbClr val="9DE2C1"/>
    <a:srgbClr val="89C6A9"/>
    <a:srgbClr val="75A8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Deconstructing Topics, Ideas, and Details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3302891" y="1344924"/>
            <a:ext cx="5443662" cy="608874"/>
            <a:chOff x="1862952" y="1867257"/>
            <a:chExt cx="5443662" cy="693935"/>
          </a:xfrm>
          <a:solidFill>
            <a:srgbClr val="F3E3D2"/>
          </a:solidFill>
        </p:grpSpPr>
        <p:sp>
          <p:nvSpPr>
            <p:cNvPr id="55" name="Rectangle 54"/>
            <p:cNvSpPr/>
            <p:nvPr/>
          </p:nvSpPr>
          <p:spPr>
            <a:xfrm>
              <a:off x="1862952" y="186725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209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323542"/>
                  </a:solidFill>
                </a:rPr>
                <a:t>Distinguish between general and specific information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02891" y="2925182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209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323542"/>
                  </a:solidFill>
                </a:rPr>
                <a:t>Locate the main idea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02891" y="3715311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209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323542"/>
                  </a:solidFill>
                </a:rPr>
                <a:t>Break down the supporting details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02891" y="4502677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209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323542"/>
                  </a:solidFill>
                </a:rPr>
                <a:t>Annotate the paragraph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302891" y="2135053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967835" y="1986221"/>
              <a:ext cx="5274381" cy="4209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323542"/>
                  </a:solidFill>
                </a:rPr>
                <a:t>Recognize the general topic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E559A5B-85B7-42A6-B1FC-AC9CD2AC736F}"/>
              </a:ext>
            </a:extLst>
          </p:cNvPr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E0EE617-AEEB-4C05-B377-9A536BB428E8}"/>
                </a:ext>
              </a:extLst>
            </p:cNvPr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Deconstructing the Components of a Text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91EF730-24D3-4D84-8C46-D79B181E9BC0}"/>
                </a:ext>
              </a:extLst>
            </p:cNvPr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183801"/>
            <a:ext cx="9144000" cy="6487272"/>
            <a:chOff x="0" y="308488"/>
            <a:chExt cx="9144000" cy="6487272"/>
          </a:xfrm>
        </p:grpSpPr>
        <p:sp>
          <p:nvSpPr>
            <p:cNvPr id="26" name="TextBox 25"/>
            <p:cNvSpPr txBox="1"/>
            <p:nvPr/>
          </p:nvSpPr>
          <p:spPr>
            <a:xfrm>
              <a:off x="0" y="308488"/>
              <a:ext cx="9144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Distinguish Between General And Specific Information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0"/>
            <a:ext cx="7608462" cy="3252040"/>
            <a:chOff x="365111" y="1821206"/>
            <a:chExt cx="8443024" cy="3298655"/>
          </a:xfrm>
          <a:solidFill>
            <a:srgbClr val="F3E3D2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843445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</a:rPr>
                  <a:t>vs.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1917430"/>
              <a:ext cx="3325552" cy="59751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General Information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74440" y="1920566"/>
              <a:ext cx="3325552" cy="59751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Specific Information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674853" y="2399839"/>
            <a:ext cx="3334043" cy="1676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/>
              <a:t>word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/>
              <a:t>phrase 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/>
              <a:t>idea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05756" y="3109465"/>
            <a:ext cx="1468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overall point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95630" y="2416968"/>
            <a:ext cx="3334043" cy="1676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/>
              <a:t>word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/>
              <a:t>phrase 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/>
              <a:t>idea </a:t>
            </a:r>
          </a:p>
        </p:txBody>
      </p:sp>
      <p:sp>
        <p:nvSpPr>
          <p:cNvPr id="19" name="Right Brace 18"/>
          <p:cNvSpPr/>
          <p:nvPr/>
        </p:nvSpPr>
        <p:spPr>
          <a:xfrm>
            <a:off x="7509651" y="2560320"/>
            <a:ext cx="457200" cy="1516260"/>
          </a:xfrm>
          <a:prstGeom prst="rightBrace">
            <a:avLst>
              <a:gd name="adj1" fmla="val 49900"/>
              <a:gd name="adj2" fmla="val 50000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24129" y="3133784"/>
            <a:ext cx="1468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narrow focus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00ED9166-E0C4-4B10-B57F-C73DD778F36E}"/>
              </a:ext>
            </a:extLst>
          </p:cNvPr>
          <p:cNvSpPr/>
          <p:nvPr/>
        </p:nvSpPr>
        <p:spPr>
          <a:xfrm>
            <a:off x="3591118" y="2536001"/>
            <a:ext cx="457200" cy="1516260"/>
          </a:xfrm>
          <a:prstGeom prst="rightBrace">
            <a:avLst>
              <a:gd name="adj1" fmla="val 49900"/>
              <a:gd name="adj2" fmla="val 50000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617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195570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General and Specific Components of a Text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5CA7763-119E-46AE-A8D4-2A7C9E440341}"/>
              </a:ext>
            </a:extLst>
          </p:cNvPr>
          <p:cNvGrpSpPr/>
          <p:nvPr/>
        </p:nvGrpSpPr>
        <p:grpSpPr>
          <a:xfrm>
            <a:off x="1881185" y="1154080"/>
            <a:ext cx="8429625" cy="543255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1983E5F-1C77-4800-A8AF-732A9081375C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AFE52CF-172F-4C32-9CB0-90CB60483D8C}"/>
                </a:ext>
              </a:extLst>
            </p:cNvPr>
            <p:cNvSpPr txBox="1"/>
            <p:nvPr/>
          </p:nvSpPr>
          <p:spPr>
            <a:xfrm>
              <a:off x="1357203" y="1756867"/>
              <a:ext cx="1664514" cy="15995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Topic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994EFBF-CE5F-414C-9956-A739E222931C}"/>
              </a:ext>
            </a:extLst>
          </p:cNvPr>
          <p:cNvGrpSpPr/>
          <p:nvPr/>
        </p:nvGrpSpPr>
        <p:grpSpPr>
          <a:xfrm>
            <a:off x="2777243" y="2365182"/>
            <a:ext cx="6637499" cy="543255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675F0EA-C86E-4E3A-9338-7EBFDDCADDAC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20DB772-D10E-4CE6-92BD-D11901EABDD6}"/>
                </a:ext>
              </a:extLst>
            </p:cNvPr>
            <p:cNvSpPr txBox="1"/>
            <p:nvPr/>
          </p:nvSpPr>
          <p:spPr>
            <a:xfrm>
              <a:off x="6122276" y="1751586"/>
              <a:ext cx="1664514" cy="15995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Supporting Details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010EA42-592E-4008-90CA-6FF8F8388CB6}"/>
              </a:ext>
            </a:extLst>
          </p:cNvPr>
          <p:cNvGrpSpPr/>
          <p:nvPr/>
        </p:nvGrpSpPr>
        <p:grpSpPr>
          <a:xfrm>
            <a:off x="3956712" y="3580659"/>
            <a:ext cx="4278576" cy="547714"/>
            <a:chOff x="1149290" y="3612705"/>
            <a:chExt cx="2080340" cy="1631508"/>
          </a:xfrm>
          <a:solidFill>
            <a:srgbClr val="627981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8BCC726-5232-486A-BD8D-BEA43409F39F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7AA078E-01E4-4844-8ED0-32CE1250267A}"/>
                </a:ext>
              </a:extLst>
            </p:cNvPr>
            <p:cNvSpPr txBox="1"/>
            <p:nvPr/>
          </p:nvSpPr>
          <p:spPr>
            <a:xfrm>
              <a:off x="1357203" y="3612705"/>
              <a:ext cx="1664514" cy="163150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Minor Details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AE2DA86-B43E-4E6C-94E4-CB29CEE97157}"/>
              </a:ext>
            </a:extLst>
          </p:cNvPr>
          <p:cNvGrpSpPr/>
          <p:nvPr/>
        </p:nvGrpSpPr>
        <p:grpSpPr>
          <a:xfrm>
            <a:off x="3368994" y="2971500"/>
            <a:ext cx="5454011" cy="547714"/>
            <a:chOff x="3531827" y="3607579"/>
            <a:chExt cx="2080340" cy="1631193"/>
          </a:xfrm>
          <a:solidFill>
            <a:srgbClr val="627981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A03319A-95FF-47B4-89E4-312228B43F2B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F71BC89-4E05-4ECC-847D-9C1C93941CB5}"/>
                </a:ext>
              </a:extLst>
            </p:cNvPr>
            <p:cNvSpPr txBox="1"/>
            <p:nvPr/>
          </p:nvSpPr>
          <p:spPr>
            <a:xfrm>
              <a:off x="3739740" y="3607579"/>
              <a:ext cx="1664514" cy="163119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Major Details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25BBE0C-FDE8-4B48-A082-13F722018D0C}"/>
              </a:ext>
            </a:extLst>
          </p:cNvPr>
          <p:cNvGrpSpPr/>
          <p:nvPr/>
        </p:nvGrpSpPr>
        <p:grpSpPr>
          <a:xfrm>
            <a:off x="2341411" y="1751744"/>
            <a:ext cx="7509164" cy="543252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948EE0F-65AA-4F0B-9E7C-521894462DF9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A0E7749-E1E4-48BD-933E-F834027A1233}"/>
                </a:ext>
              </a:extLst>
            </p:cNvPr>
            <p:cNvSpPr txBox="1"/>
            <p:nvPr/>
          </p:nvSpPr>
          <p:spPr>
            <a:xfrm>
              <a:off x="3739740" y="1751586"/>
              <a:ext cx="1664514" cy="15995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Main Idea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Recognize the General Topic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569007"/>
            <a:ext cx="8058154" cy="1011735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2923" y="1864774"/>
              <a:ext cx="7807571" cy="663909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i="1" dirty="0">
                  <a:solidFill>
                    <a:srgbClr val="323542"/>
                  </a:solidFill>
                </a:rPr>
                <a:t>The </a:t>
              </a:r>
              <a:r>
                <a:rPr lang="en-US" sz="2000" b="1" i="1" dirty="0">
                  <a:solidFill>
                    <a:srgbClr val="323542"/>
                  </a:solidFill>
                </a:rPr>
                <a:t>topic</a:t>
              </a:r>
              <a:r>
                <a:rPr lang="en-US" sz="2000" i="1" dirty="0">
                  <a:solidFill>
                    <a:srgbClr val="323542"/>
                  </a:solidFill>
                </a:rPr>
                <a:t> is a general word or phrase to indicate the purpose of the passage.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066923" y="4172764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What is the overall subject of the text?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3" y="2923443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What words are repeated?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6239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Locate the Main Idea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66923" y="1334295"/>
            <a:ext cx="8058154" cy="967957"/>
          </a:xfrm>
          <a:prstGeom prst="rect">
            <a:avLst/>
          </a:prstGeom>
          <a:solidFill>
            <a:srgbClr val="F3EDE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rgbClr val="323542"/>
                </a:solidFill>
              </a:rPr>
              <a:t>The </a:t>
            </a:r>
            <a:r>
              <a:rPr lang="en-US" sz="2000" b="1" i="1" dirty="0">
                <a:solidFill>
                  <a:srgbClr val="323542"/>
                </a:solidFill>
              </a:rPr>
              <a:t>main idea </a:t>
            </a:r>
            <a:r>
              <a:rPr lang="en-US" sz="2000" i="1" dirty="0">
                <a:solidFill>
                  <a:srgbClr val="323542"/>
                </a:solidFill>
              </a:rPr>
              <a:t>is a statement or argument that a texts communicates about its topic.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066923" y="3330151"/>
            <a:ext cx="8058154" cy="68184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33045" y="1986221"/>
              <a:ext cx="7807571" cy="47351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What does the author want me to understand?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3" y="2516732"/>
            <a:ext cx="8058154" cy="68184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What big-picture message does the author convey?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066923" y="4143572"/>
            <a:ext cx="8058154" cy="68184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2" name="Rectangle 2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3045" y="1986221"/>
              <a:ext cx="7807571" cy="47351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What ideas or statements are supported by the evidence?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5448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 Sentence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51D2F10-D4E8-4538-8E77-57CE83A93740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FB2776C-39CF-47D5-8255-8150CCB4EA29}"/>
              </a:ext>
            </a:extLst>
          </p:cNvPr>
          <p:cNvSpPr txBox="1"/>
          <p:nvPr/>
        </p:nvSpPr>
        <p:spPr>
          <a:xfrm>
            <a:off x="2066923" y="1334295"/>
            <a:ext cx="8058154" cy="967957"/>
          </a:xfrm>
          <a:prstGeom prst="rect">
            <a:avLst/>
          </a:prstGeom>
          <a:solidFill>
            <a:srgbClr val="F3EDE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rgbClr val="323542"/>
                </a:solidFill>
              </a:rPr>
              <a:t>The </a:t>
            </a:r>
            <a:r>
              <a:rPr lang="en-US" sz="2000" b="1" i="1" dirty="0">
                <a:solidFill>
                  <a:srgbClr val="323542"/>
                </a:solidFill>
              </a:rPr>
              <a:t>topic sentence </a:t>
            </a:r>
            <a:r>
              <a:rPr lang="en-US" sz="2000" i="1" dirty="0">
                <a:solidFill>
                  <a:srgbClr val="323542"/>
                </a:solidFill>
              </a:rPr>
              <a:t>is the sentence in the paragraph that contains or references the main idea.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86ED743-F251-46B7-9275-B44EB6B53356}"/>
              </a:ext>
            </a:extLst>
          </p:cNvPr>
          <p:cNvGrpSpPr/>
          <p:nvPr/>
        </p:nvGrpSpPr>
        <p:grpSpPr>
          <a:xfrm>
            <a:off x="2066923" y="3330151"/>
            <a:ext cx="8058154" cy="68184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9DCCE97-7B69-467E-A07B-518EFBED57C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0FC9732-82CE-4283-840A-20BC54DA6353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7351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Expresses a complete idea that the rest of the paragraph will support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1CD60D6-39ED-46ED-A1CD-7C120158BFB3}"/>
              </a:ext>
            </a:extLst>
          </p:cNvPr>
          <p:cNvGrpSpPr/>
          <p:nvPr/>
        </p:nvGrpSpPr>
        <p:grpSpPr>
          <a:xfrm>
            <a:off x="2066923" y="2516732"/>
            <a:ext cx="8058154" cy="68184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11CA8E9-3175-4AA7-92D3-2E2E0566531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757949F-B8A0-4921-89BC-77122DFE4D96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7351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Connects the topic to a more specific (main) idea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81F0359-5912-4E69-9B9A-8FD224AFE7E8}"/>
              </a:ext>
            </a:extLst>
          </p:cNvPr>
          <p:cNvGrpSpPr/>
          <p:nvPr/>
        </p:nvGrpSpPr>
        <p:grpSpPr>
          <a:xfrm>
            <a:off x="2066923" y="4137526"/>
            <a:ext cx="8058154" cy="68184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3F2A312-5E80-4E54-A018-1D1123A1D0C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F26705B-9C48-4931-8AA3-5C3BC916B379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7351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Serves as the most general statement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6111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Break Down the Supporting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72507" y="1254182"/>
            <a:ext cx="8058154" cy="1011734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18927" y="1868783"/>
              <a:ext cx="7807571" cy="663909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i="1" dirty="0">
                  <a:solidFill>
                    <a:srgbClr val="323542"/>
                  </a:solidFill>
                </a:rPr>
                <a:t>Supporting details </a:t>
              </a:r>
              <a:r>
                <a:rPr lang="en-US" sz="2000" i="1" dirty="0">
                  <a:solidFill>
                    <a:srgbClr val="323542"/>
                  </a:solidFill>
                </a:rPr>
                <a:t>make up the bulk of a paragraph and serve to support the main idea.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072507" y="2386345"/>
            <a:ext cx="8058154" cy="3189740"/>
            <a:chOff x="365111" y="1812275"/>
            <a:chExt cx="8443024" cy="3307586"/>
          </a:xfrm>
        </p:grpSpPr>
        <p:grpSp>
          <p:nvGrpSpPr>
            <p:cNvPr id="25" name="Group 24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556735" y="1812275"/>
              <a:ext cx="3792513" cy="5722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/>
                <a:t>Major Details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846230" y="1812275"/>
              <a:ext cx="3758580" cy="5722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/>
                <a:t>Minor Details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230603" y="2971790"/>
            <a:ext cx="34400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/>
              <a:t>First, Second…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One, Two…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Next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Last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Another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Several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16055" y="2964474"/>
            <a:ext cx="34400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/>
              <a:t>For example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Specifically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This means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In fact 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To illustrate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These include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In other words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To clarify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In particular</a:t>
            </a:r>
          </a:p>
        </p:txBody>
      </p:sp>
    </p:spTree>
    <p:extLst>
      <p:ext uri="{BB962C8B-B14F-4D97-AF65-F5344CB8AC3E}">
        <p14:creationId xmlns:p14="http://schemas.microsoft.com/office/powerpoint/2010/main" val="4023974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Annotate the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245865"/>
            <a:ext cx="8058154" cy="1016334"/>
            <a:chOff x="542923" y="1846606"/>
            <a:chExt cx="8058154" cy="697090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846606"/>
              <a:ext cx="7807571" cy="663909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i="1" dirty="0">
                  <a:solidFill>
                    <a:srgbClr val="323542"/>
                  </a:solidFill>
                </a:rPr>
                <a:t>Annotating</a:t>
              </a:r>
              <a:r>
                <a:rPr lang="en-US" sz="2000" i="1" dirty="0">
                  <a:solidFill>
                    <a:srgbClr val="323542"/>
                  </a:solidFill>
                </a:rPr>
                <a:t> a paragraph can help you understand and locate the components of a paragraph.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066922" y="3341655"/>
            <a:ext cx="8058154" cy="55676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33045" y="18327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Body of the paragraph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3" y="2434530"/>
            <a:ext cx="8058154" cy="56210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3044" y="1837802"/>
              <a:ext cx="7807571" cy="3024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Topic sentence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066922" y="4240119"/>
            <a:ext cx="8058154" cy="55676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2" name="Rectangle 2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3045" y="1837803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Specific details and evidence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0407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305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41</cp:revision>
  <dcterms:created xsi:type="dcterms:W3CDTF">2017-06-16T13:06:21Z</dcterms:created>
  <dcterms:modified xsi:type="dcterms:W3CDTF">2020-08-19T19:49:05Z</dcterms:modified>
</cp:coreProperties>
</file>